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3"/>
  </p:notesMasterIdLst>
  <p:sldIdLst>
    <p:sldId id="256" r:id="rId2"/>
    <p:sldId id="27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eMachines" initials="Пe" lastIdx="0" clrIdx="0">
    <p:extLst>
      <p:ext uri="{19B8F6BF-5375-455C-9EA6-DF929625EA0E}">
        <p15:presenceInfo xmlns:p15="http://schemas.microsoft.com/office/powerpoint/2012/main" userId="Пользователь eMachi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739C-33B7-4B4F-812D-811F996D971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70A6E-8D8F-4AE3-90A1-5759FF93C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3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9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37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0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15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9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3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9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4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3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3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harmony-beautiful-wedding-elegantly-nice-bouquet-beauty-pr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356100" y="2968625"/>
            <a:ext cx="4787900" cy="3889375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uk-UA" sz="2000" b="1" dirty="0">
                <a:solidFill>
                  <a:srgbClr val="CC0000"/>
                </a:solidFill>
                <a:latin typeface="Times New Roman" pitchFamily="18" charset="0"/>
              </a:rPr>
              <a:t>«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Горобина рясніє червона,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endParaRPr lang="uk-UA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Мов багаття яскраве горить.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endParaRPr lang="uk-UA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То насправді її лише грона,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endParaRPr lang="uk-UA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із чарівності зіткана мить»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endParaRPr lang="uk-UA" sz="2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CC0000"/>
                </a:solidFill>
                <a:latin typeface="Times New Roman" pitchFamily="18" charset="0"/>
              </a:rPr>
              <a:t>                    (А. </a:t>
            </a:r>
            <a:r>
              <a:rPr lang="uk-UA" sz="2000" b="1" dirty="0" err="1">
                <a:solidFill>
                  <a:srgbClr val="CC0000"/>
                </a:solidFill>
                <a:latin typeface="Times New Roman" pitchFamily="18" charset="0"/>
              </a:rPr>
              <a:t>Найт-Гагін</a:t>
            </a:r>
            <a:r>
              <a:rPr lang="uk-UA" sz="2000" b="1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-171400"/>
            <a:ext cx="6335713" cy="151288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uk-UA" sz="3600" b="1" i="1" dirty="0" smtClean="0">
                <a:solidFill>
                  <a:srgbClr val="CC0000"/>
                </a:solidFill>
              </a:rPr>
              <a:t>   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ГРУПА </a:t>
            </a: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</a:rPr>
              <a:t>«ГОРОБИНКА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defRPr/>
            </a:pP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</a:rPr>
              <a:t>       ЗДО №42 </a:t>
            </a:r>
            <a:r>
              <a:rPr lang="uk-UA" sz="3200" b="1" i="1" dirty="0" err="1" smtClean="0">
                <a:solidFill>
                  <a:schemeClr val="tx2">
                    <a:lumMod val="50000"/>
                  </a:schemeClr>
                </a:solidFill>
              </a:rPr>
              <a:t>“Джерельц</a:t>
            </a:r>
            <a:r>
              <a:rPr lang="uk-UA" sz="4000" b="1" i="1" dirty="0" err="1" smtClean="0">
                <a:solidFill>
                  <a:schemeClr val="tx2">
                    <a:lumMod val="50000"/>
                  </a:schemeClr>
                </a:solidFill>
              </a:rPr>
              <a:t>е”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uk-UA" altLang="ru-RU" sz="24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групі «</a:t>
            </a:r>
            <a:r>
              <a:rPr lang="uk-UA" altLang="ru-RU" sz="24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Горобинка</a:t>
            </a:r>
            <a:r>
              <a:rPr lang="uk-UA" altLang="ru-RU" sz="24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хороше всім жити,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altLang="ru-RU" sz="24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 наша група найкраща від усіх на світі!</a:t>
            </a:r>
            <a:br>
              <a:rPr lang="uk-UA" altLang="ru-RU" sz="24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0" descr="&amp;Acy;&amp;ncy;&amp;icy;&amp;mcy;&amp;icy;&amp;rcy;&amp;ocy;&amp;vcy;&amp;acy;&amp;ncy;&amp;ncy;&amp;ycy;&amp;iecy; &amp;kcy;&amp;acy;&amp;rcy;&amp;tcy;&amp;icy;&amp;ncy;&amp;kcy;&amp;icy; &amp;ocy; &amp;scy;&amp;pcy;&amp;ocy;&amp;rcy;&amp;tcy;&amp;iecy; &amp;icy; &amp;scy;&amp;pcy;&amp;ocy;&amp;rcy;&amp;tcy;&amp;scy;&amp;mcy;&amp;iecy;&amp;ncy;&amp;acy;&amp;khcy; | Smayls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28" y="-148897"/>
            <a:ext cx="1511300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114"/>
            <a:ext cx="4572000" cy="324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52" y="980728"/>
            <a:ext cx="4836368" cy="2899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066"/>
            <a:ext cx="4416152" cy="2465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52" y="3754936"/>
            <a:ext cx="4704184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1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дякуємо за увагу"/>
          <p:cNvSpPr>
            <a:spLocks noChangeAspect="1" noChangeArrowheads="1"/>
          </p:cNvSpPr>
          <p:nvPr/>
        </p:nvSpPr>
        <p:spPr bwMode="auto">
          <a:xfrm>
            <a:off x="1115616" y="105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дякуємо за ува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узор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узор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2410273"/>
            <a:ext cx="16177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узор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76871"/>
            <a:ext cx="1619672" cy="222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узор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0"/>
            <a:ext cx="1619673" cy="2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узор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4505773"/>
            <a:ext cx="1648335" cy="23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узор 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4505772"/>
            <a:ext cx="1619673" cy="23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0858" y="3080954"/>
            <a:ext cx="5749079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    ЗА</a:t>
            </a:r>
            <a:r>
              <a:rPr lang="uk-UA" sz="8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8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8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УВАГУ</a:t>
            </a:r>
            <a:endParaRPr lang="ru-RU" sz="8000" dirty="0"/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0"/>
            <a:ext cx="5904655" cy="22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s://sites.google.com/site/kalinivskijdnzsonecko/_/rsrc/1424339043803/home/grupa-kalinka/%D0%BA%D0%B0%D0%BB%D0%B8%D0%BD%D0%B0.jpg?height=310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83568" y="0"/>
            <a:ext cx="8455318" cy="6858000"/>
          </a:xfrm>
          <a:prstGeom prst="verticalScroll">
            <a:avLst>
              <a:gd name="adj" fmla="val 125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наш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ій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групі створені належні умови для комфортного 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перебування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іте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Затишна групова та спальня кімнати;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Сучасні меблі;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Хороший дидактичний матеріал.</a:t>
            </a:r>
          </a:p>
          <a:p>
            <a:pPr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  Ми розуміємо, що для життя та хорошого розвитку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малят перш за все потрібне здоров'я – і ми працюємо над цим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Щоденно відводиться достатньо часу на різні види рухової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активності (ранкова гімнастика, фізкультурні та музичні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заняття, фізкультхвилинка та рухливі ігри)</a:t>
            </a:r>
          </a:p>
          <a:p>
            <a:pPr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Навчально - виховний процес проходить в цікавій ігровій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формі з використанням особливостей психофізичного</a:t>
            </a:r>
          </a:p>
          <a:p>
            <a:pPr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розвитку дитини.</a:t>
            </a:r>
          </a:p>
          <a:p>
            <a:pPr>
              <a:defRPr/>
            </a:pPr>
            <a:endParaRPr lang="uk-UA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endParaRPr lang="uk-UA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uk-UA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r>
              <a:rPr lang="ru-RU" dirty="0" smtClean="0"/>
              <a:t>                                                 З </a:t>
            </a:r>
            <a:r>
              <a:rPr lang="ru-RU" dirty="0" err="1" smtClean="0"/>
              <a:t>повагою</a:t>
            </a:r>
            <a:r>
              <a:rPr lang="ru-RU" dirty="0" smtClean="0"/>
              <a:t> </a:t>
            </a:r>
            <a:r>
              <a:rPr lang="ru-RU" dirty="0" err="1" smtClean="0"/>
              <a:t>виховател</a:t>
            </a:r>
            <a:r>
              <a:rPr lang="uk-UA" dirty="0" smtClean="0"/>
              <a:t>і групи</a:t>
            </a:r>
          </a:p>
          <a:p>
            <a:pPr>
              <a:defRPr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«</a:t>
            </a:r>
            <a:r>
              <a:rPr lang="uk-UA" dirty="0" err="1" smtClean="0"/>
              <a:t>Горобинка</a:t>
            </a:r>
            <a:r>
              <a:rPr lang="uk-UA" dirty="0" smtClean="0"/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1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10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Down">
              <a:avLst/>
            </a:prstTxWarp>
            <a:noAutofit/>
          </a:bodyPr>
          <a:lstStyle/>
          <a:p>
            <a:pPr algn="ctr"/>
            <a:r>
              <a:rPr lang="uk-UA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 дітками працюють</a:t>
            </a:r>
            <a:endParaRPr lang="ru-RU" sz="4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16" y="1090464"/>
            <a:ext cx="2860908" cy="3744416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35896" y="1196752"/>
            <a:ext cx="4464496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Бартованець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Олена Федорівна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1927684"/>
            <a:ext cx="54006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“ Спеціаліст вищої категорії ”, вихователь методист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347864" y="3151302"/>
            <a:ext cx="5256584" cy="19807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ЖИТТЄВЕ КРЕДО: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             </a:t>
            </a:r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«Віддай людині крихітку себе. </a:t>
            </a:r>
          </a:p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За це душа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наповнюється світлом»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(Ліна Костенко)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7040" y="5132040"/>
            <a:ext cx="7109380" cy="1693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ПЕДАГОГІЧНЕ КРЕДО</a:t>
            </a:r>
          </a:p>
          <a:p>
            <a:pPr algn="ctr"/>
            <a:r>
              <a:rPr lang="uk-UA" altLang="ru-RU" b="1" i="1" dirty="0" smtClean="0">
                <a:solidFill>
                  <a:schemeClr val="hlink"/>
                </a:solidFill>
              </a:rPr>
              <a:t>      </a:t>
            </a:r>
            <a:r>
              <a:rPr lang="uk-UA" altLang="ru-RU" b="1" i="1" dirty="0" smtClean="0">
                <a:solidFill>
                  <a:schemeClr val="tx2"/>
                </a:solidFill>
              </a:rPr>
              <a:t>Найважливіше </a:t>
            </a:r>
            <a:r>
              <a:rPr lang="uk-UA" altLang="ru-RU" b="1" i="1" dirty="0">
                <a:solidFill>
                  <a:schemeClr val="tx2"/>
                </a:solidFill>
              </a:rPr>
              <a:t>у педагогічній                                    </a:t>
            </a:r>
            <a:r>
              <a:rPr lang="uk-UA" altLang="ru-RU" b="1" i="1" dirty="0" smtClean="0">
                <a:solidFill>
                  <a:schemeClr val="tx2"/>
                </a:solidFill>
              </a:rPr>
              <a:t>                                                   діяльності </a:t>
            </a:r>
            <a:r>
              <a:rPr lang="uk-UA" altLang="ru-RU" b="1" i="1" dirty="0">
                <a:solidFill>
                  <a:schemeClr val="tx2"/>
                </a:solidFill>
              </a:rPr>
              <a:t>– це гармонія у </a:t>
            </a:r>
            <a:endParaRPr lang="en-US" altLang="ru-RU" b="1" i="1" dirty="0">
              <a:solidFill>
                <a:schemeClr val="tx2"/>
              </a:solidFill>
            </a:endParaRPr>
          </a:p>
          <a:p>
            <a:r>
              <a:rPr lang="en-US" altLang="ru-RU" b="1" i="1" dirty="0">
                <a:solidFill>
                  <a:schemeClr val="tx2"/>
                </a:solidFill>
              </a:rPr>
              <a:t>            </a:t>
            </a:r>
            <a:r>
              <a:rPr lang="en-US" altLang="ru-RU" b="1" i="1" dirty="0" smtClean="0">
                <a:solidFill>
                  <a:schemeClr val="tx2"/>
                </a:solidFill>
              </a:rPr>
              <a:t> </a:t>
            </a:r>
            <a:r>
              <a:rPr lang="uk-UA" altLang="ru-RU" b="1" i="1" dirty="0">
                <a:solidFill>
                  <a:schemeClr val="tx2"/>
                </a:solidFill>
              </a:rPr>
              <a:t>стосунках з дітьми і їх батьками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07504" y="188640"/>
            <a:ext cx="892899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>
            <a:prstTxWarp prst="textCanDown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 дітками працюють</a:t>
            </a:r>
            <a:endParaRPr lang="ru-RU" sz="4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80717"/>
            <a:ext cx="2880320" cy="3988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275856" y="980728"/>
            <a:ext cx="525658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Кондраш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Ярослава Василівна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927684"/>
            <a:ext cx="54006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“ Спеціаліст ”, вихователь ЗДО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347864" y="3151302"/>
            <a:ext cx="5256584" cy="19807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ЖИТТЄВЕ КРЕДО: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i="1" dirty="0"/>
              <a:t>" </a:t>
            </a:r>
            <a:r>
              <a:rPr lang="ru-RU" b="1" i="1" dirty="0" err="1"/>
              <a:t>Завжди</a:t>
            </a:r>
            <a:r>
              <a:rPr lang="ru-RU" b="1" i="1" dirty="0"/>
              <a:t> </a:t>
            </a:r>
            <a:r>
              <a:rPr lang="ru-RU" b="1" i="1" dirty="0" err="1"/>
              <a:t>досягати</a:t>
            </a:r>
            <a:r>
              <a:rPr lang="ru-RU" b="1" i="1" dirty="0"/>
              <a:t> </a:t>
            </a:r>
            <a:r>
              <a:rPr lang="ru-RU" b="1" i="1" dirty="0" err="1"/>
              <a:t>поставленої</a:t>
            </a:r>
            <a:r>
              <a:rPr lang="ru-RU" b="1" i="1" dirty="0"/>
              <a:t> мети, не </a:t>
            </a:r>
            <a:r>
              <a:rPr lang="ru-RU" b="1" i="1" dirty="0" err="1"/>
              <a:t>зважаючи</a:t>
            </a:r>
            <a:r>
              <a:rPr lang="ru-RU" b="1" i="1" dirty="0"/>
              <a:t> на </a:t>
            </a:r>
            <a:r>
              <a:rPr lang="ru-RU" b="1" i="1" dirty="0" err="1"/>
              <a:t>життєві</a:t>
            </a:r>
            <a:r>
              <a:rPr lang="ru-RU" b="1" i="1" dirty="0"/>
              <a:t> </a:t>
            </a:r>
            <a:r>
              <a:rPr lang="ru-RU" b="1" i="1" dirty="0" err="1"/>
              <a:t>перешкоди</a:t>
            </a:r>
            <a:r>
              <a:rPr lang="ru-RU" b="1" i="1" dirty="0"/>
              <a:t>".</a:t>
            </a:r>
            <a:endParaRPr lang="ru-RU" dirty="0" smtClean="0"/>
          </a:p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17040" y="5191472"/>
            <a:ext cx="7109380" cy="1693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ПЕДАГОГІЧНЕ КРЕДО: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         «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П’ять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дієслів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для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виховання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любити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    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        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розуміти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вірити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терпіти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вчитися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».</a:t>
            </a:r>
            <a:endParaRPr lang="uk-UA" alt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altLang="ru-RU" b="1" i="1" dirty="0" smtClean="0">
                <a:solidFill>
                  <a:schemeClr val="hlink"/>
                </a:solidFill>
              </a:rPr>
              <a:t>      </a:t>
            </a:r>
            <a:r>
              <a:rPr lang="uk-UA" altLang="ru-RU" b="1" i="1" dirty="0" smtClean="0">
                <a:solidFill>
                  <a:schemeClr val="tx2"/>
                </a:solidFill>
              </a:rPr>
              <a:t>                                                                            </a:t>
            </a:r>
            <a:endParaRPr lang="en-US" alt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51446" cy="13232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Тихо й </a:t>
            </a:r>
            <a:r>
              <a:rPr lang="ru-RU" dirty="0" err="1" smtClean="0"/>
              <a:t>затишно</a:t>
            </a:r>
            <a:r>
              <a:rPr lang="ru-RU" dirty="0" smtClean="0"/>
              <a:t> у нас </a:t>
            </a:r>
            <a:r>
              <a:rPr lang="uk-UA" dirty="0" smtClean="0"/>
              <a:t>і </a:t>
            </a:r>
            <a:r>
              <a:rPr lang="ru-RU" dirty="0" err="1" smtClean="0"/>
              <a:t>гарно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……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84784"/>
            <a:ext cx="424847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4459283" cy="25649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4005064"/>
            <a:ext cx="4774982" cy="2803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14" y="1377961"/>
            <a:ext cx="4669737" cy="26271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3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12237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uk-UA" alt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тут гарне, все яскраве – для малят усе цікаве.</a:t>
            </a:r>
            <a:br>
              <a:rPr lang="uk-UA" alt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Маєм іграшок багато і працюємо завзято</a:t>
            </a:r>
            <a: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3059832" y="836712"/>
            <a:ext cx="3497023" cy="2405325"/>
          </a:xfrm>
          <a:prstGeom prst="star6">
            <a:avLst>
              <a:gd name="adj" fmla="val 25492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Поспіша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сюди щодня,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Наша мила дітвора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9654">
            <a:off x="-274009" y="940917"/>
            <a:ext cx="4384371" cy="3510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32">
            <a:off x="5318807" y="970371"/>
            <a:ext cx="4136908" cy="3589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44" y="2742833"/>
            <a:ext cx="4050197" cy="2700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23142"/>
            <a:ext cx="4032448" cy="2738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5734"/>
            <a:ext cx="4002329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3" descr="&amp;Acy;&amp;ncy;&amp;gcy;&amp;iecy;&amp;lcy;&amp;ocy;&amp;chcy;&amp;iecy;&amp;kcy; &amp;acy;&amp;ncy;&amp;icy;&amp;mcy;&amp;acy;&amp;tscy;&amp;icy;&amp;y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36" y="5103532"/>
            <a:ext cx="2305050" cy="205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48" y="-8344"/>
            <a:ext cx="4644008" cy="8839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Вмієм вчитись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44" y="1457"/>
            <a:ext cx="4905898" cy="3501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4"/>
            <a:ext cx="4764021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380994"/>
            <a:ext cx="4670151" cy="3477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4" descr="IMG_44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" y="507791"/>
            <a:ext cx="4246551" cy="277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56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820472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Спортом любимо займатись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427983" cy="31683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2" descr="&amp;Acy;&amp;ncy;&amp;icy;&amp;mcy;&amp;icy;&amp;rcy;&amp;ocy;&amp;vcy;&amp;acy;&amp;ncy;&amp;ncy;&amp;ycy;&amp;iecy; &amp;kcy;&amp;acy;&amp;rcy;&amp;tcy;&amp;icy;&amp;ncy;&amp;kcy;&amp;icy; &amp;ocy; &amp;scy;&amp;pcy;&amp;ocy;&amp;rcy;&amp;tcy;&amp;iecy; &amp;icy; &amp;scy;&amp;pcy;&amp;ocy;&amp;rcy;&amp;tcy;&amp;scy;&amp;mcy;&amp;iecy;&amp;ncy;&amp;acy;&amp;khcy; | Smayls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531440"/>
            <a:ext cx="18002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464521" cy="31683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4464521" cy="263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4427983" cy="2665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5679"/>
            <a:ext cx="2195736" cy="1646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4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8" y="0"/>
            <a:ext cx="9124381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На прогулянці гуляти</a:t>
            </a:r>
            <a:endParaRPr lang="ru-RU" dirty="0"/>
          </a:p>
        </p:txBody>
      </p:sp>
      <p:pic>
        <p:nvPicPr>
          <p:cNvPr id="3" name="Picture 28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399"/>
            <a:ext cx="187166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2606-4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120"/>
            <a:ext cx="10810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5" y="1025969"/>
            <a:ext cx="4923934" cy="3239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97282"/>
            <a:ext cx="4499990" cy="2960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5" y="4382866"/>
            <a:ext cx="4354787" cy="2423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5" y="908719"/>
            <a:ext cx="4099556" cy="3096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3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</TotalTime>
  <Words>292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З дітками працюють</vt:lpstr>
      <vt:lpstr>Презентация PowerPoint</vt:lpstr>
      <vt:lpstr>Тихо й затишно у нас і гарно дуже дуже……</vt:lpstr>
      <vt:lpstr>Все тут гарне, все яскраве – для малят усе цікаве. Маєм іграшок багато і працюємо завзято. </vt:lpstr>
      <vt:lpstr>Вмієм вчитись</vt:lpstr>
      <vt:lpstr>Спортом любимо займатись</vt:lpstr>
      <vt:lpstr>На прогулянці гуляти</vt:lpstr>
      <vt:lpstr>В групі «Горобинка» хороше всім жити, Бо наша група найкраща від усіх на світі!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eMachines</cp:lastModifiedBy>
  <cp:revision>85</cp:revision>
  <dcterms:created xsi:type="dcterms:W3CDTF">2019-09-26T10:52:27Z</dcterms:created>
  <dcterms:modified xsi:type="dcterms:W3CDTF">2019-12-23T17:15:47Z</dcterms:modified>
</cp:coreProperties>
</file>